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1" r:id="rId11"/>
    <p:sldId id="27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0B985-99B0-6F75-BCB3-E07773361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704757-A39F-9B3F-A3F0-20E367D10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5A743-15B1-33E1-8197-40248F47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4C4E67-E20F-1982-8132-63118BE5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FF3C00-7767-5BA9-6D9B-16894501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96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E5013-9CA1-E48A-4751-47E00FE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10CC10-4EC2-85A5-F73C-316B4FD7E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B1CA95-1C4A-285D-5D6C-C978677D0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B9268-24E9-CBC4-C24F-C110BCB1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A8A2BF-37BE-8865-4013-618796A6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767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A29F67-003E-006B-F23A-A3BAC41C9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3829C2-C75D-2FF0-7DDC-E99D71104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D98F04-5BFC-528C-F9FE-39E1C975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649C5A-6B5D-F771-082B-AF9461D0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28E36E-944B-A2DA-478C-35A10C73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72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7E3B4-B12F-9D4B-F04D-09A8A645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47A289-2118-63A7-0931-E829234E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01A6C0-9F22-DD51-FFEE-8DFEC5EB9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30F250-1AD1-52B5-B677-647FB964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2012B-D9F7-D0B6-8621-D9C35F5D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48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C58A1-398D-BEFB-B6C5-778E43BD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237233-FFFD-B205-584B-2F51959A8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CA6940-BA89-C42F-9F9A-9E4200BA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CC1270-6385-4F59-C032-646B3558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2263A2-EAD7-7987-FB30-97996322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68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5DC60-C294-6186-7090-61B3EEA78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28A24B-BD5E-2EBF-0C46-65BA0C03D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D821FD-DD5A-E2F3-D055-023E6F572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CFE3A1-61E7-8A4D-1696-E0FE1CF6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3A3009-BAD1-151A-7AB7-95189D5E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ED46DD-09E4-96C8-3F10-9C81E46F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2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57E7C-70CC-6BBD-8AD4-854697CA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BADB2A-176E-FEB5-5261-860BB06B3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93756D-C951-64E5-A05D-FA7184DAF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EDBA78-7C8F-7306-CA1B-029F61EB6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6A66FCC-7DB4-5F72-7F6C-4C5B6610E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22DE57-A469-1747-BE48-B482B084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947DFB-73A3-767D-7542-3B7AFB135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14272C-7D81-3A66-F127-5065DD95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24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6B3843-2BEE-4C90-442C-8B615CC6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DAA2AD-47F7-606C-32B8-3F608128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4A5EB7-97FD-9897-7004-907079B9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8AED0E-79FE-8613-B500-7D9F9032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58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580936-3113-F98B-0AC3-FB71BC8F6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E54E3E-89DC-E572-5150-5D57E3C6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AEEE21-EC8C-8F6F-4104-C1F0A095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21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497B2-FB6E-B560-4292-F1F276EA8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3FE40-EFC9-59A4-BABF-360F7D67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5123AF-A29D-116B-3358-00CEEC194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374A95-2A4C-E132-DE10-3A24D0000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71BA9B-0DA9-CE8B-4765-7DCDB63F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3D7096-901B-86B3-068F-ECEA6B70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42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502BB-7313-C534-76BE-29FA05D2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4D3903-B312-71FC-03B3-16DC40606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BB9C97-D152-A0B0-529A-446ADE48E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7C9602-217D-033F-36B0-5C10E009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615EC4-A4D8-ADFA-43BE-55490D89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C0F180-297C-4295-C94C-B7091A46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86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EC1C255-870C-8563-32C6-844B68DF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008475-20F8-EA5F-F5C7-8CC96CA39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B4A3F9-0F53-62B8-C87E-BB520E8E6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FB69C-1D18-407C-B399-CC420D492341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9EBFAE-84D1-5CE1-B7FA-ADC4CF8CB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2A3533-3FF6-A9D9-3EBD-7AD17E30F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2E851-6392-4F09-8484-4E07E2E7C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30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8.jpeg"/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12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6.jpeg"/><Relationship Id="rId5" Type="http://schemas.openxmlformats.org/officeDocument/2006/relationships/image" Target="../media/image24.png"/><Relationship Id="rId10" Type="http://schemas.openxmlformats.org/officeDocument/2006/relationships/image" Target="../media/image25.jpeg"/><Relationship Id="rId4" Type="http://schemas.openxmlformats.org/officeDocument/2006/relationships/image" Target="../media/image23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7.png"/><Relationship Id="rId3" Type="http://schemas.openxmlformats.org/officeDocument/2006/relationships/image" Target="../media/image31.sv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.png"/><Relationship Id="rId5" Type="http://schemas.openxmlformats.org/officeDocument/2006/relationships/image" Target="../media/image13.png"/><Relationship Id="rId1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CA5A11F-F735-F01E-9D40-2218BE2D08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ProlificDreamer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副标题 9">
            <a:extLst>
              <a:ext uri="{FF2B5EF4-FFF2-40B4-BE49-F238E27FC236}">
                <a16:creationId xmlns:a16="http://schemas.microsoft.com/office/drawing/2014/main" id="{97FC08DE-95B1-C489-53C8-5540475B12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i="0" dirty="0" err="1">
                <a:solidFill>
                  <a:srgbClr val="4A4A4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zh-CN" i="0" dirty="0">
                <a:solidFill>
                  <a:srgbClr val="4A4A4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 (Spotlight)</a:t>
            </a:r>
          </a:p>
          <a:p>
            <a:r>
              <a:rPr lang="zh-CN" altLang="en-US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汇报人：赵成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93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F96B-2335-C216-1A8B-4CB2779A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02" y="1733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Comparison with baselines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48ADE62-7D52-0FBB-C619-9DBE0F4CF8FB}"/>
              </a:ext>
            </a:extLst>
          </p:cNvPr>
          <p:cNvSpPr txBox="1">
            <a:spLocks/>
          </p:cNvSpPr>
          <p:nvPr/>
        </p:nvSpPr>
        <p:spPr>
          <a:xfrm>
            <a:off x="838200" y="16316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4973E9-FEFF-252B-AF70-EAD4D6CBC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68" y="1270510"/>
            <a:ext cx="9850120" cy="51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4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F96B-2335-C216-1A8B-4CB2779A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02" y="1733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Some Discussions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48ADE62-7D52-0FBB-C619-9DBE0F4CF8FB}"/>
              </a:ext>
            </a:extLst>
          </p:cNvPr>
          <p:cNvSpPr txBox="1">
            <a:spLocks/>
          </p:cNvSpPr>
          <p:nvPr/>
        </p:nvSpPr>
        <p:spPr>
          <a:xfrm>
            <a:off x="838200" y="16316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6774975C-20AE-F6AC-AA5E-234EE0A5B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1671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VSD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的问题：慢，内存占用高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VSD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没有显式引入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3D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约束，因此有可能出现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3D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结构上的问题，例如多头问题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B84CCA-0920-FB78-F486-A6AC2346E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2" y="3429000"/>
            <a:ext cx="4464544" cy="29263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83DD3C0-6362-8F37-6721-58EA5A200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48" y="3890294"/>
            <a:ext cx="6360499" cy="246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9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F96B-2335-C216-1A8B-4CB2779A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94" y="18637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9C9BB3-5B16-C1B5-99BB-15FB5AB2D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64" y="1422817"/>
            <a:ext cx="8288671" cy="5177363"/>
          </a:xfrm>
        </p:spPr>
      </p:pic>
    </p:spTree>
    <p:extLst>
      <p:ext uri="{BB962C8B-B14F-4D97-AF65-F5344CB8AC3E}">
        <p14:creationId xmlns:p14="http://schemas.microsoft.com/office/powerpoint/2010/main" val="374722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F96B-2335-C216-1A8B-4CB2779A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02" y="1733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Score Distillation Sampling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644F0DCC-E01C-C42D-EB71-D4ECCAF1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97" y="2293074"/>
            <a:ext cx="2257958" cy="2502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C3F2E91-531D-53FF-E9E2-6E1E55532B96}"/>
                  </a:ext>
                </a:extLst>
              </p:cNvPr>
              <p:cNvSpPr txBox="1"/>
              <p:nvPr/>
            </p:nvSpPr>
            <p:spPr>
              <a:xfrm>
                <a:off x="-155520" y="1862672"/>
                <a:ext cx="302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/>
                  <a:t>3D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Object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C3F2E91-531D-53FF-E9E2-6E1E5553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520" y="1862672"/>
                <a:ext cx="3026591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20F6FF-1F2A-EBCE-3572-03EBDAABD5D2}"/>
                  </a:ext>
                </a:extLst>
              </p:cNvPr>
              <p:cNvSpPr txBox="1"/>
              <p:nvPr/>
            </p:nvSpPr>
            <p:spPr>
              <a:xfrm>
                <a:off x="5132776" y="5200426"/>
                <a:ext cx="15821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dirty="0"/>
                  <a:t>Rendered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Image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420F6FF-1F2A-EBCE-3572-03EBDAABD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76" y="5200426"/>
                <a:ext cx="1582164" cy="553998"/>
              </a:xfrm>
              <a:prstGeom prst="rect">
                <a:avLst/>
              </a:prstGeom>
              <a:blipFill>
                <a:blip r:embed="rId4"/>
                <a:stretch>
                  <a:fillRect l="-9231" t="-14286" r="-11923" b="-16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21EBD6-9229-C5FB-B137-293FC8EE9621}"/>
                  </a:ext>
                </a:extLst>
              </p:cNvPr>
              <p:cNvSpPr txBox="1"/>
              <p:nvPr/>
            </p:nvSpPr>
            <p:spPr>
              <a:xfrm>
                <a:off x="7295740" y="3200562"/>
                <a:ext cx="203331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zh-CN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zh-CN" alt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B21EBD6-9229-C5FB-B137-293FC8EE9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740" y="3200562"/>
                <a:ext cx="2033314" cy="307777"/>
              </a:xfrm>
              <a:prstGeom prst="rect">
                <a:avLst/>
              </a:prstGeom>
              <a:blipFill>
                <a:blip r:embed="rId5"/>
                <a:stretch>
                  <a:fillRect l="-2703" t="-1961" r="-4505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05357E2-6DAA-7939-46FD-EFC7733E029C}"/>
                  </a:ext>
                </a:extLst>
              </p:cNvPr>
              <p:cNvSpPr txBox="1"/>
              <p:nvPr/>
            </p:nvSpPr>
            <p:spPr>
              <a:xfrm>
                <a:off x="9886547" y="3643029"/>
                <a:ext cx="1592837" cy="427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</a:rPr>
                            <m:t>pretrain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05357E2-6DAA-7939-46FD-EFC7733E0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547" y="3643029"/>
                <a:ext cx="1592837" cy="427425"/>
              </a:xfrm>
              <a:prstGeom prst="rect">
                <a:avLst/>
              </a:prstGeom>
              <a:blipFill>
                <a:blip r:embed="rId6"/>
                <a:stretch>
                  <a:fillRect r="-23755"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B53EAC5C-C7B8-8598-FA78-EE833F5B7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8877" y="3961828"/>
            <a:ext cx="642264" cy="552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26D350-AB4B-647D-DCFE-3555C75AFE9F}"/>
                  </a:ext>
                </a:extLst>
              </p:cNvPr>
              <p:cNvSpPr txBox="1"/>
              <p:nvPr/>
            </p:nvSpPr>
            <p:spPr>
              <a:xfrm>
                <a:off x="2688860" y="4636554"/>
                <a:ext cx="26144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b="0" dirty="0"/>
                  <a:t>Render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function</a:t>
                </a:r>
                <a:endParaRPr kumimoji="1"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(⋅,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826D350-AB4B-647D-DCFE-3555C75AF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860" y="4636554"/>
                <a:ext cx="2614481" cy="646331"/>
              </a:xfrm>
              <a:prstGeom prst="rect">
                <a:avLst/>
              </a:prstGeom>
              <a:blipFill>
                <a:blip r:embed="rId8"/>
                <a:stretch>
                  <a:fillRect t="-5660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22">
            <a:extLst>
              <a:ext uri="{FF2B5EF4-FFF2-40B4-BE49-F238E27FC236}">
                <a16:creationId xmlns:a16="http://schemas.microsoft.com/office/drawing/2014/main" id="{7D01D18B-BE0F-63C9-7E98-3A73BC167996}"/>
              </a:ext>
            </a:extLst>
          </p:cNvPr>
          <p:cNvCxnSpPr>
            <a:cxnSpLocks/>
          </p:cNvCxnSpPr>
          <p:nvPr/>
        </p:nvCxnSpPr>
        <p:spPr>
          <a:xfrm>
            <a:off x="2647971" y="3034505"/>
            <a:ext cx="977784" cy="10494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4">
            <a:extLst>
              <a:ext uri="{FF2B5EF4-FFF2-40B4-BE49-F238E27FC236}">
                <a16:creationId xmlns:a16="http://schemas.microsoft.com/office/drawing/2014/main" id="{270A6CD1-0121-0B6B-CBA9-6B7DA69E0B80}"/>
              </a:ext>
            </a:extLst>
          </p:cNvPr>
          <p:cNvCxnSpPr>
            <a:cxnSpLocks/>
          </p:cNvCxnSpPr>
          <p:nvPr/>
        </p:nvCxnSpPr>
        <p:spPr>
          <a:xfrm flipV="1">
            <a:off x="2247278" y="4399898"/>
            <a:ext cx="1378477" cy="37323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12">
            <a:extLst>
              <a:ext uri="{FF2B5EF4-FFF2-40B4-BE49-F238E27FC236}">
                <a16:creationId xmlns:a16="http://schemas.microsoft.com/office/drawing/2014/main" id="{D61006E0-61A8-15F4-0BA8-DA1FDAFDF988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4301141" y="4238121"/>
            <a:ext cx="894337" cy="32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76;p21">
            <a:extLst>
              <a:ext uri="{FF2B5EF4-FFF2-40B4-BE49-F238E27FC236}">
                <a16:creationId xmlns:a16="http://schemas.microsoft.com/office/drawing/2014/main" id="{6136673B-F709-AA34-2A1B-E6B525F23ADA}"/>
              </a:ext>
            </a:extLst>
          </p:cNvPr>
          <p:cNvSpPr/>
          <p:nvPr/>
        </p:nvSpPr>
        <p:spPr>
          <a:xfrm>
            <a:off x="5223801" y="1780954"/>
            <a:ext cx="1329118" cy="806538"/>
          </a:xfrm>
          <a:prstGeom prst="roundRect">
            <a:avLst>
              <a:gd name="adj" fmla="val 34806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1200" dirty="0">
                <a:latin typeface="Comic Sans MS" panose="030F0702030302020204" pitchFamily="66" charset="0"/>
                <a:cs typeface="Times New Roman" panose="02020603050405020304" pitchFamily="18" charset="0"/>
              </a:rPr>
              <a:t>“A highly detailed sand castle.”</a:t>
            </a:r>
            <a:endParaRPr lang="zh-CN" altLang="en-US" sz="12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6CA763A-1D28-FAC9-6379-D2D788EB6074}"/>
                  </a:ext>
                </a:extLst>
              </p:cNvPr>
              <p:cNvSpPr txBox="1"/>
              <p:nvPr/>
            </p:nvSpPr>
            <p:spPr>
              <a:xfrm>
                <a:off x="5259736" y="2570458"/>
                <a:ext cx="13472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dirty="0"/>
                  <a:t>Prompt</a:t>
                </a:r>
                <a:r>
                  <a:rPr kumimoji="1" lang="zh-CN" altLang="en-US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6CA763A-1D28-FAC9-6379-D2D788EB6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736" y="2570458"/>
                <a:ext cx="134728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10FC660-EF70-D34A-44A7-3E54860D47DC}"/>
                  </a:ext>
                </a:extLst>
              </p:cNvPr>
              <p:cNvSpPr txBox="1"/>
              <p:nvPr/>
            </p:nvSpPr>
            <p:spPr>
              <a:xfrm>
                <a:off x="3459758" y="3559027"/>
                <a:ext cx="1223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CN" dirty="0"/>
                  <a:t>Camera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10FC660-EF70-D34A-44A7-3E54860D4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58" y="3559027"/>
                <a:ext cx="1223127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2E9F89C2-7B32-19C7-2BA2-16C651D2D9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195478" y="3565799"/>
            <a:ext cx="1351048" cy="13510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3D2462E-D73C-D2CA-A89B-87269FC4F66B}"/>
                  </a:ext>
                </a:extLst>
              </p:cNvPr>
              <p:cNvSpPr txBox="1"/>
              <p:nvPr/>
            </p:nvSpPr>
            <p:spPr>
              <a:xfrm>
                <a:off x="10217320" y="4842110"/>
                <a:ext cx="104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3D2462E-D73C-D2CA-A89B-87269FC4F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320" y="4842110"/>
                <a:ext cx="1048749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下箭头 61">
            <a:extLst>
              <a:ext uri="{FF2B5EF4-FFF2-40B4-BE49-F238E27FC236}">
                <a16:creationId xmlns:a16="http://schemas.microsoft.com/office/drawing/2014/main" id="{5906CDE6-7272-D3D9-F86B-BD163673F903}"/>
              </a:ext>
            </a:extLst>
          </p:cNvPr>
          <p:cNvSpPr/>
          <p:nvPr/>
        </p:nvSpPr>
        <p:spPr>
          <a:xfrm>
            <a:off x="10571783" y="4132124"/>
            <a:ext cx="320145" cy="646331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DACDD9-81B2-8CE8-C8C8-11336DD6BA17}"/>
              </a:ext>
            </a:extLst>
          </p:cNvPr>
          <p:cNvSpPr txBox="1"/>
          <p:nvPr/>
        </p:nvSpPr>
        <p:spPr>
          <a:xfrm>
            <a:off x="7386987" y="2629243"/>
            <a:ext cx="191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Single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Point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FB444D7-8C6E-2488-DD8A-B5655BF49517}"/>
              </a:ext>
            </a:extLst>
          </p:cNvPr>
          <p:cNvGrpSpPr/>
          <p:nvPr/>
        </p:nvGrpSpPr>
        <p:grpSpPr>
          <a:xfrm>
            <a:off x="9741826" y="2344871"/>
            <a:ext cx="1980061" cy="1227164"/>
            <a:chOff x="6286460" y="193831"/>
            <a:chExt cx="1050029" cy="698045"/>
          </a:xfrm>
        </p:grpSpPr>
        <p:sp>
          <p:nvSpPr>
            <p:cNvPr id="24" name="Google Shape;448;p18">
              <a:extLst>
                <a:ext uri="{FF2B5EF4-FFF2-40B4-BE49-F238E27FC236}">
                  <a16:creationId xmlns:a16="http://schemas.microsoft.com/office/drawing/2014/main" id="{30B143D0-5CD3-E59E-4773-7F4BD19390E4}"/>
                </a:ext>
              </a:extLst>
            </p:cNvPr>
            <p:cNvSpPr/>
            <p:nvPr/>
          </p:nvSpPr>
          <p:spPr>
            <a:xfrm rot="5400000">
              <a:off x="6240927" y="316111"/>
              <a:ext cx="698044" cy="453486"/>
            </a:xfrm>
            <a:prstGeom prst="trapezoid">
              <a:avLst>
                <a:gd name="adj" fmla="val 26475"/>
              </a:avLst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799" dirty="0"/>
            </a:p>
          </p:txBody>
        </p:sp>
        <p:sp>
          <p:nvSpPr>
            <p:cNvPr id="25" name="Google Shape;448;p18">
              <a:extLst>
                <a:ext uri="{FF2B5EF4-FFF2-40B4-BE49-F238E27FC236}">
                  <a16:creationId xmlns:a16="http://schemas.microsoft.com/office/drawing/2014/main" id="{DA16409A-4666-69EF-54AC-A466A3EAAE28}"/>
                </a:ext>
              </a:extLst>
            </p:cNvPr>
            <p:cNvSpPr/>
            <p:nvPr/>
          </p:nvSpPr>
          <p:spPr>
            <a:xfrm rot="5400000" flipH="1" flipV="1">
              <a:off x="6684827" y="325697"/>
              <a:ext cx="698044" cy="434311"/>
            </a:xfrm>
            <a:prstGeom prst="trapezoid">
              <a:avLst>
                <a:gd name="adj" fmla="val 26475"/>
              </a:avLst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799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395AE36-B0B9-2B91-F53B-00386CD4B676}"/>
                </a:ext>
              </a:extLst>
            </p:cNvPr>
            <p:cNvSpPr txBox="1"/>
            <p:nvPr/>
          </p:nvSpPr>
          <p:spPr>
            <a:xfrm>
              <a:off x="6286460" y="329776"/>
              <a:ext cx="1050029" cy="32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 to Image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7" name="图形 26" descr="锁定">
              <a:extLst>
                <a:ext uri="{FF2B5EF4-FFF2-40B4-BE49-F238E27FC236}">
                  <a16:creationId xmlns:a16="http://schemas.microsoft.com/office/drawing/2014/main" id="{8057690A-01E3-4A39-86DF-944CB5BEB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67891" y="660392"/>
              <a:ext cx="182782" cy="182782"/>
            </a:xfrm>
            <a:prstGeom prst="rect">
              <a:avLst/>
            </a:prstGeom>
          </p:spPr>
        </p:pic>
      </p:grpSp>
      <p:sp>
        <p:nvSpPr>
          <p:cNvPr id="28" name="Google Shape;576;p21">
            <a:extLst>
              <a:ext uri="{FF2B5EF4-FFF2-40B4-BE49-F238E27FC236}">
                <a16:creationId xmlns:a16="http://schemas.microsoft.com/office/drawing/2014/main" id="{7DBEAB68-DE22-96D8-DB2D-6A130838A16F}"/>
              </a:ext>
            </a:extLst>
          </p:cNvPr>
          <p:cNvSpPr/>
          <p:nvPr/>
        </p:nvSpPr>
        <p:spPr>
          <a:xfrm>
            <a:off x="4865626" y="1488056"/>
            <a:ext cx="2299437" cy="4551460"/>
          </a:xfrm>
          <a:prstGeom prst="roundRect">
            <a:avLst>
              <a:gd name="adj" fmla="val 34806"/>
            </a:avLst>
          </a:prstGeom>
          <a:noFill/>
          <a:ln w="254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zh-CN" altLang="en-US" sz="12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576;p21">
            <a:extLst>
              <a:ext uri="{FF2B5EF4-FFF2-40B4-BE49-F238E27FC236}">
                <a16:creationId xmlns:a16="http://schemas.microsoft.com/office/drawing/2014/main" id="{940B337F-E61D-E2D9-BB70-93FDBF7A96B6}"/>
              </a:ext>
            </a:extLst>
          </p:cNvPr>
          <p:cNvSpPr/>
          <p:nvPr/>
        </p:nvSpPr>
        <p:spPr>
          <a:xfrm>
            <a:off x="9540334" y="1493707"/>
            <a:ext cx="2299437" cy="4551460"/>
          </a:xfrm>
          <a:prstGeom prst="roundRect">
            <a:avLst>
              <a:gd name="adj" fmla="val 34806"/>
            </a:avLst>
          </a:prstGeom>
          <a:noFill/>
          <a:ln w="2540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zh-CN" altLang="en-US" sz="12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30" name="左右箭头 1053">
            <a:extLst>
              <a:ext uri="{FF2B5EF4-FFF2-40B4-BE49-F238E27FC236}">
                <a16:creationId xmlns:a16="http://schemas.microsoft.com/office/drawing/2014/main" id="{F2300493-AE29-F962-2621-E1EE9BF036AB}"/>
              </a:ext>
            </a:extLst>
          </p:cNvPr>
          <p:cNvSpPr/>
          <p:nvPr/>
        </p:nvSpPr>
        <p:spPr>
          <a:xfrm>
            <a:off x="7162277" y="3614688"/>
            <a:ext cx="2363883" cy="307777"/>
          </a:xfrm>
          <a:prstGeom prst="left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366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F96B-2335-C216-1A8B-4CB2779A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02" y="1733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Score Distillation Sampling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A998EE-9DAF-C993-9E81-BE0940DFA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658" y="1589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DreamFusion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使用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SDS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损失，利用扩散模型的监督优化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NeRF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SDS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损失项相当于扩散模型的损失去掉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U-Net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723D71-DB2E-510F-84E5-63B365E66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92" y="2895573"/>
            <a:ext cx="7709296" cy="5334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F5951B-A1B8-071E-3A2A-F740E4A95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92" y="3765357"/>
            <a:ext cx="9735050" cy="137167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461D106-FE7B-C90F-8206-4B8CEF8BA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38" y="5391723"/>
            <a:ext cx="7175869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6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F96B-2335-C216-1A8B-4CB2779A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02" y="1733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Score Distillation Sampling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48ADE62-7D52-0FBB-C619-9DBE0F4CF8FB}"/>
              </a:ext>
            </a:extLst>
          </p:cNvPr>
          <p:cNvSpPr txBox="1">
            <a:spLocks/>
          </p:cNvSpPr>
          <p:nvPr/>
        </p:nvSpPr>
        <p:spPr>
          <a:xfrm>
            <a:off x="838200" y="16316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考虑对扩散模型的概率密度蒸馏</a:t>
            </a:r>
            <a:endParaRPr lang="en-US" altLang="zh-CN" sz="240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40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40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40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(A)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项对参数的梯度为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en-US" altLang="zh-CN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(B)</a:t>
            </a:r>
            <a:r>
              <a:rPr lang="zh-CN" altLang="en-US"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项的梯度为</a:t>
            </a:r>
            <a:endParaRPr lang="zh-CN" altLang="en-US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BC5F47-3507-CD38-C382-976F0E5A9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91" y="2216088"/>
            <a:ext cx="8128418" cy="12129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4523A4-5B0D-1CA6-6131-9389FD443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678" y="4013417"/>
            <a:ext cx="6782149" cy="7048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6E2642-08B1-935A-C473-36F00734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74" y="4815465"/>
            <a:ext cx="6312224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4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F96B-2335-C216-1A8B-4CB2779A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02" y="1733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48ADE62-7D52-0FBB-C619-9DBE0F4CF8FB}"/>
              </a:ext>
            </a:extLst>
          </p:cNvPr>
          <p:cNvSpPr txBox="1">
            <a:spLocks/>
          </p:cNvSpPr>
          <p:nvPr/>
        </p:nvSpPr>
        <p:spPr>
          <a:xfrm>
            <a:off x="838200" y="16316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SDS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的问题：过饱和，过平滑，缺少细节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原因：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SDS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预测噪声本质上是优化分布的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Score Function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，也就是分布对数似然的梯度，而最大化似然函数并不一定能生成高质量的样本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NeRF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会收敛到某一个点，没有表示分布的能力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ProlificDreamer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的解决方法：建模出所需的分布，使优化过程更接近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3D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的采样过程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7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F96B-2335-C216-1A8B-4CB2779A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02" y="1733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Variational Score Distillation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48ADE62-7D52-0FBB-C619-9DBE0F4CF8FB}"/>
              </a:ext>
            </a:extLst>
          </p:cNvPr>
          <p:cNvSpPr txBox="1">
            <a:spLocks/>
          </p:cNvSpPr>
          <p:nvPr/>
        </p:nvSpPr>
        <p:spPr>
          <a:xfrm>
            <a:off x="838200" y="16316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257858-B46A-08D8-F73A-227A54A31ED0}"/>
                  </a:ext>
                </a:extLst>
              </p:cNvPr>
              <p:cNvSpPr txBox="1"/>
              <p:nvPr/>
            </p:nvSpPr>
            <p:spPr>
              <a:xfrm>
                <a:off x="4073340" y="4525507"/>
                <a:ext cx="3828420" cy="1095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endParaRPr kumimoji="1" lang="en-US" altLang="zh-CN" sz="24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zh-CN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CN" altLang="en-US" sz="2400" i="1" dirty="0"/>
                            <m:t> </m:t>
                          </m:r>
                        </m:e>
                      </m:func>
                    </m:oMath>
                  </m:oMathPara>
                </a14:m>
                <a:endParaRPr kumimoji="1" lang="zh-CN" altLang="en-US" sz="2400" i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A257858-B46A-08D8-F73A-227A54A31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40" y="4525507"/>
                <a:ext cx="3828420" cy="10956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下箭头 16">
            <a:extLst>
              <a:ext uri="{FF2B5EF4-FFF2-40B4-BE49-F238E27FC236}">
                <a16:creationId xmlns:a16="http://schemas.microsoft.com/office/drawing/2014/main" id="{220B77D4-2A37-3821-67E7-40580369C170}"/>
              </a:ext>
            </a:extLst>
          </p:cNvPr>
          <p:cNvSpPr/>
          <p:nvPr/>
        </p:nvSpPr>
        <p:spPr>
          <a:xfrm rot="16200000">
            <a:off x="8937480" y="994880"/>
            <a:ext cx="124476" cy="4200210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748F1-0487-A028-BBA7-D99D141B0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612" y="3313087"/>
            <a:ext cx="939800" cy="939800"/>
          </a:xfrm>
          <a:prstGeom prst="rect">
            <a:avLst/>
          </a:prstGeom>
        </p:spPr>
      </p:pic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94702EA2-9D61-3350-3B7D-6BEA292CE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74510" y="3313475"/>
            <a:ext cx="939024" cy="93902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590307-C288-DE72-DD07-C20437F77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675" y="3307007"/>
            <a:ext cx="939024" cy="9390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793381-3D8D-8A03-F9DF-EB10BB5C03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160797" y="3312288"/>
            <a:ext cx="939024" cy="93902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828C4B1E-3318-F598-C57E-1584B6167E07}"/>
              </a:ext>
            </a:extLst>
          </p:cNvPr>
          <p:cNvGrpSpPr/>
          <p:nvPr/>
        </p:nvGrpSpPr>
        <p:grpSpPr>
          <a:xfrm>
            <a:off x="6774222" y="1396992"/>
            <a:ext cx="4480560" cy="3084296"/>
            <a:chOff x="6096000" y="1845792"/>
            <a:chExt cx="4480560" cy="30842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69112D37-E567-4CCC-C31D-78294281CB20}"/>
                    </a:ext>
                  </a:extLst>
                </p:cNvPr>
                <p:cNvSpPr txBox="1"/>
                <p:nvPr/>
              </p:nvSpPr>
              <p:spPr>
                <a:xfrm>
                  <a:off x="8305996" y="2529254"/>
                  <a:ext cx="1592837" cy="427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panose="02040503050406030204" pitchFamily="18" charset="0"/>
                              </a:rPr>
                              <m:t>pretrain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2000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EFF89191-4BC2-644C-D956-3F59A3BD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996" y="2529254"/>
                  <a:ext cx="1592837" cy="427425"/>
                </a:xfrm>
                <a:prstGeom prst="rect">
                  <a:avLst/>
                </a:prstGeom>
                <a:blipFill>
                  <a:blip r:embed="rId7"/>
                  <a:stretch>
                    <a:fillRect r="-23810"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C24DD12-3FF4-72D2-D89A-22C3BE988520}"/>
                </a:ext>
              </a:extLst>
            </p:cNvPr>
            <p:cNvGrpSpPr/>
            <p:nvPr/>
          </p:nvGrpSpPr>
          <p:grpSpPr>
            <a:xfrm>
              <a:off x="6415237" y="2129387"/>
              <a:ext cx="1980061" cy="1227164"/>
              <a:chOff x="6286460" y="193831"/>
              <a:chExt cx="1050029" cy="698045"/>
            </a:xfrm>
          </p:grpSpPr>
          <p:sp>
            <p:nvSpPr>
              <p:cNvPr id="14" name="Google Shape;448;p18">
                <a:extLst>
                  <a:ext uri="{FF2B5EF4-FFF2-40B4-BE49-F238E27FC236}">
                    <a16:creationId xmlns:a16="http://schemas.microsoft.com/office/drawing/2014/main" id="{9A4E00CB-D7F2-0CB0-EA55-8579F18B82EC}"/>
                  </a:ext>
                </a:extLst>
              </p:cNvPr>
              <p:cNvSpPr/>
              <p:nvPr/>
            </p:nvSpPr>
            <p:spPr>
              <a:xfrm rot="5400000">
                <a:off x="6240927" y="316111"/>
                <a:ext cx="698044" cy="453486"/>
              </a:xfrm>
              <a:prstGeom prst="trapezoid">
                <a:avLst>
                  <a:gd name="adj" fmla="val 26475"/>
                </a:avLst>
              </a:prstGeom>
              <a:solidFill>
                <a:schemeClr val="l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799" dirty="0"/>
              </a:p>
            </p:txBody>
          </p:sp>
          <p:sp>
            <p:nvSpPr>
              <p:cNvPr id="15" name="Google Shape;448;p18">
                <a:extLst>
                  <a:ext uri="{FF2B5EF4-FFF2-40B4-BE49-F238E27FC236}">
                    <a16:creationId xmlns:a16="http://schemas.microsoft.com/office/drawing/2014/main" id="{AB39508A-07D5-95AD-82E9-91BB786CD70C}"/>
                  </a:ext>
                </a:extLst>
              </p:cNvPr>
              <p:cNvSpPr/>
              <p:nvPr/>
            </p:nvSpPr>
            <p:spPr>
              <a:xfrm rot="5400000" flipH="1" flipV="1">
                <a:off x="6684827" y="325697"/>
                <a:ext cx="698044" cy="434311"/>
              </a:xfrm>
              <a:prstGeom prst="trapezoid">
                <a:avLst>
                  <a:gd name="adj" fmla="val 26475"/>
                </a:avLst>
              </a:prstGeom>
              <a:solidFill>
                <a:schemeClr val="lt2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799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7A6C43B-214F-1DED-375E-46F1ED9CD320}"/>
                  </a:ext>
                </a:extLst>
              </p:cNvPr>
              <p:cNvSpPr txBox="1"/>
              <p:nvPr/>
            </p:nvSpPr>
            <p:spPr>
              <a:xfrm>
                <a:off x="6286460" y="329776"/>
                <a:ext cx="1050029" cy="323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 to Image</a:t>
                </a:r>
              </a:p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" name="图形 16" descr="锁定">
                <a:extLst>
                  <a:ext uri="{FF2B5EF4-FFF2-40B4-BE49-F238E27FC236}">
                    <a16:creationId xmlns:a16="http://schemas.microsoft.com/office/drawing/2014/main" id="{62ED3BD2-46EA-6CBB-244A-5C5CCF0E5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067891" y="660392"/>
                <a:ext cx="182782" cy="182782"/>
              </a:xfrm>
              <a:prstGeom prst="rect">
                <a:avLst/>
              </a:prstGeom>
            </p:spPr>
          </p:pic>
        </p:grpSp>
        <p:sp>
          <p:nvSpPr>
            <p:cNvPr id="13" name="Google Shape;576;p21">
              <a:extLst>
                <a:ext uri="{FF2B5EF4-FFF2-40B4-BE49-F238E27FC236}">
                  <a16:creationId xmlns:a16="http://schemas.microsoft.com/office/drawing/2014/main" id="{0979ED7D-7C8F-2888-5F6C-534105C123E1}"/>
                </a:ext>
              </a:extLst>
            </p:cNvPr>
            <p:cNvSpPr/>
            <p:nvPr/>
          </p:nvSpPr>
          <p:spPr>
            <a:xfrm>
              <a:off x="6096000" y="1845792"/>
              <a:ext cx="4480560" cy="3084296"/>
            </a:xfrm>
            <a:prstGeom prst="roundRect">
              <a:avLst>
                <a:gd name="adj" fmla="val 13088"/>
              </a:avLst>
            </a:prstGeom>
            <a:noFill/>
            <a:ln w="254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zh-CN" altLang="en-US" sz="1200" dirty="0">
                <a:latin typeface="Comic Sans MS" panose="030F0702030302020204" pitchFamily="66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左右箭头 2">
            <a:extLst>
              <a:ext uri="{FF2B5EF4-FFF2-40B4-BE49-F238E27FC236}">
                <a16:creationId xmlns:a16="http://schemas.microsoft.com/office/drawing/2014/main" id="{19C56A99-D037-3323-EFEF-FCF74D939F68}"/>
              </a:ext>
            </a:extLst>
          </p:cNvPr>
          <p:cNvSpPr/>
          <p:nvPr/>
        </p:nvSpPr>
        <p:spPr>
          <a:xfrm>
            <a:off x="4988084" y="2770565"/>
            <a:ext cx="1750330" cy="307777"/>
          </a:xfrm>
          <a:prstGeom prst="left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DD87AE-8B8B-70A0-3E1B-3E828C04019F}"/>
              </a:ext>
            </a:extLst>
          </p:cNvPr>
          <p:cNvSpPr txBox="1"/>
          <p:nvPr/>
        </p:nvSpPr>
        <p:spPr>
          <a:xfrm>
            <a:off x="7986675" y="5073317"/>
            <a:ext cx="303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</a:rPr>
              <a:t>Variational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inference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1E3D9A6-F51A-3351-D22F-F874EBCEFC42}"/>
              </a:ext>
            </a:extLst>
          </p:cNvPr>
          <p:cNvGrpSpPr/>
          <p:nvPr/>
        </p:nvGrpSpPr>
        <p:grpSpPr>
          <a:xfrm>
            <a:off x="484534" y="1396992"/>
            <a:ext cx="4480560" cy="3084296"/>
            <a:chOff x="484534" y="1396992"/>
            <a:chExt cx="4480560" cy="308429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A3CF5F5-13EB-235B-A4BD-B6A1BFB0DBDA}"/>
                </a:ext>
              </a:extLst>
            </p:cNvPr>
            <p:cNvGrpSpPr/>
            <p:nvPr/>
          </p:nvGrpSpPr>
          <p:grpSpPr>
            <a:xfrm>
              <a:off x="775706" y="1942783"/>
              <a:ext cx="3766590" cy="1964127"/>
              <a:chOff x="6714940" y="2419123"/>
              <a:chExt cx="3307324" cy="1724638"/>
            </a:xfrm>
          </p:grpSpPr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15853428-864E-66B1-4851-77C04606E9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864" y="2419123"/>
                <a:ext cx="1596400" cy="79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>
                <a:extLst>
                  <a:ext uri="{FF2B5EF4-FFF2-40B4-BE49-F238E27FC236}">
                    <a16:creationId xmlns:a16="http://schemas.microsoft.com/office/drawing/2014/main" id="{EEDD9E77-9D80-420E-DAC9-4AC00178F7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940" y="2421625"/>
                <a:ext cx="1596400" cy="795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6">
                <a:extLst>
                  <a:ext uri="{FF2B5EF4-FFF2-40B4-BE49-F238E27FC236}">
                    <a16:creationId xmlns:a16="http://schemas.microsoft.com/office/drawing/2014/main" id="{B2ED40F4-F592-EC8D-D9C7-2150083A5D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4940" y="3346812"/>
                <a:ext cx="1596400" cy="795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>
                <a:extLst>
                  <a:ext uri="{FF2B5EF4-FFF2-40B4-BE49-F238E27FC236}">
                    <a16:creationId xmlns:a16="http://schemas.microsoft.com/office/drawing/2014/main" id="{9750DDBA-C62E-E6A7-67C3-08CF0DDCB0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864" y="3345561"/>
                <a:ext cx="1596400" cy="798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Google Shape;576;p21">
              <a:extLst>
                <a:ext uri="{FF2B5EF4-FFF2-40B4-BE49-F238E27FC236}">
                  <a16:creationId xmlns:a16="http://schemas.microsoft.com/office/drawing/2014/main" id="{765A7655-F72E-D3DC-FCE0-61843DB3FB66}"/>
                </a:ext>
              </a:extLst>
            </p:cNvPr>
            <p:cNvSpPr/>
            <p:nvPr/>
          </p:nvSpPr>
          <p:spPr>
            <a:xfrm>
              <a:off x="484534" y="1396992"/>
              <a:ext cx="4480560" cy="3084296"/>
            </a:xfrm>
            <a:prstGeom prst="roundRect">
              <a:avLst>
                <a:gd name="adj" fmla="val 13088"/>
              </a:avLst>
            </a:prstGeom>
            <a:noFill/>
            <a:ln w="25400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lang="zh-CN" altLang="en-US" sz="1200" dirty="0">
                <a:latin typeface="Comic Sans MS" panose="030F0702030302020204" pitchFamily="66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2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F96B-2335-C216-1A8B-4CB2779A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02" y="1733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Variational Score Distillation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48ADE62-7D52-0FBB-C619-9DBE0F4CF8FB}"/>
              </a:ext>
            </a:extLst>
          </p:cNvPr>
          <p:cNvSpPr txBox="1">
            <a:spLocks/>
          </p:cNvSpPr>
          <p:nvPr/>
        </p:nvSpPr>
        <p:spPr>
          <a:xfrm>
            <a:off x="838200" y="16316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6774975C-20AE-F6AC-AA5E-234EE0A5B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5622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VSD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使用一个</a:t>
            </a:r>
            <a:r>
              <a:rPr lang="en-US" altLang="zh-CN" sz="2400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LoRA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来表示这个分布，训练多个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NeRF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，每个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NeRF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粒子可以视为从分布中采样出的样本，用来代表这个复杂分布</a:t>
            </a: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VSD Loss: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D9336E54-61BC-3C25-FF6A-E97E9F637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10" y="3807340"/>
            <a:ext cx="8553890" cy="8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6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F96B-2335-C216-1A8B-4CB2779A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02" y="17334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Variational Score Distillation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48ADE62-7D52-0FBB-C619-9DBE0F4CF8FB}"/>
              </a:ext>
            </a:extLst>
          </p:cNvPr>
          <p:cNvSpPr txBox="1">
            <a:spLocks/>
          </p:cNvSpPr>
          <p:nvPr/>
        </p:nvSpPr>
        <p:spPr>
          <a:xfrm>
            <a:off x="838200" y="16316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86B856-9B60-DC2C-0995-9E1A5CB7EEFF}"/>
              </a:ext>
            </a:extLst>
          </p:cNvPr>
          <p:cNvGrpSpPr/>
          <p:nvPr/>
        </p:nvGrpSpPr>
        <p:grpSpPr>
          <a:xfrm>
            <a:off x="-20320" y="1502399"/>
            <a:ext cx="11943931" cy="3009440"/>
            <a:chOff x="983184" y="2344875"/>
            <a:chExt cx="9478828" cy="2388323"/>
          </a:xfrm>
        </p:grpSpPr>
        <p:sp>
          <p:nvSpPr>
            <p:cNvPr id="4" name="Google Shape;448;p18">
              <a:extLst>
                <a:ext uri="{FF2B5EF4-FFF2-40B4-BE49-F238E27FC236}">
                  <a16:creationId xmlns:a16="http://schemas.microsoft.com/office/drawing/2014/main" id="{C40B0EFE-7FE5-4DE7-3776-893207E00E1A}"/>
                </a:ext>
              </a:extLst>
            </p:cNvPr>
            <p:cNvSpPr/>
            <p:nvPr/>
          </p:nvSpPr>
          <p:spPr>
            <a:xfrm rot="5400000">
              <a:off x="7534997" y="3508860"/>
              <a:ext cx="698044" cy="453486"/>
            </a:xfrm>
            <a:prstGeom prst="trapezoid">
              <a:avLst>
                <a:gd name="adj" fmla="val 26475"/>
              </a:avLst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799" dirty="0"/>
            </a:p>
          </p:txBody>
        </p:sp>
        <p:sp>
          <p:nvSpPr>
            <p:cNvPr id="5" name="Google Shape;448;p18">
              <a:extLst>
                <a:ext uri="{FF2B5EF4-FFF2-40B4-BE49-F238E27FC236}">
                  <a16:creationId xmlns:a16="http://schemas.microsoft.com/office/drawing/2014/main" id="{98F23982-3CD1-A348-7E87-D71DDF6969B4}"/>
                </a:ext>
              </a:extLst>
            </p:cNvPr>
            <p:cNvSpPr/>
            <p:nvPr/>
          </p:nvSpPr>
          <p:spPr>
            <a:xfrm rot="5400000" flipH="1" flipV="1">
              <a:off x="7978897" y="3518446"/>
              <a:ext cx="698044" cy="434311"/>
            </a:xfrm>
            <a:prstGeom prst="trapezoid">
              <a:avLst>
                <a:gd name="adj" fmla="val 26475"/>
              </a:avLst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799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800CBB2-4238-4853-8572-C7DF20A1EB2E}"/>
                </a:ext>
              </a:extLst>
            </p:cNvPr>
            <p:cNvSpPr txBox="1"/>
            <p:nvPr/>
          </p:nvSpPr>
          <p:spPr>
            <a:xfrm>
              <a:off x="3056116" y="3945267"/>
              <a:ext cx="1004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NeRF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/Mesh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接箭头连接符 14">
              <a:extLst>
                <a:ext uri="{FF2B5EF4-FFF2-40B4-BE49-F238E27FC236}">
                  <a16:creationId xmlns:a16="http://schemas.microsoft.com/office/drawing/2014/main" id="{0D7A6AC1-350D-E5BF-5811-B1BCBF66AFA0}"/>
                </a:ext>
              </a:extLst>
            </p:cNvPr>
            <p:cNvCxnSpPr>
              <a:cxnSpLocks/>
            </p:cNvCxnSpPr>
            <p:nvPr/>
          </p:nvCxnSpPr>
          <p:spPr>
            <a:xfrm>
              <a:off x="2667277" y="3661876"/>
              <a:ext cx="49321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6B5DB2F-C56F-640D-6850-FB2A8F349B23}"/>
                </a:ext>
              </a:extLst>
            </p:cNvPr>
            <p:cNvSpPr txBox="1"/>
            <p:nvPr/>
          </p:nvSpPr>
          <p:spPr>
            <a:xfrm>
              <a:off x="2406633" y="3349588"/>
              <a:ext cx="10122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图形 9" descr="照相机">
              <a:extLst>
                <a:ext uri="{FF2B5EF4-FFF2-40B4-BE49-F238E27FC236}">
                  <a16:creationId xmlns:a16="http://schemas.microsoft.com/office/drawing/2014/main" id="{7560B94D-DCB5-9F35-B82C-EF230555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48580" y="3543044"/>
              <a:ext cx="369333" cy="36933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266E71C-00D1-EAAE-3751-DE483616F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4023206" y="3555760"/>
              <a:ext cx="369333" cy="369333"/>
            </a:xfrm>
            <a:prstGeom prst="rect">
              <a:avLst/>
            </a:prstGeom>
            <a:scene3d>
              <a:camera prst="orthographicFront">
                <a:rot lat="1500000" lon="18899981" rev="0"/>
              </a:camera>
              <a:lightRig rig="threePt" dir="t"/>
            </a:scene3d>
          </p:spPr>
        </p:pic>
        <p:cxnSp>
          <p:nvCxnSpPr>
            <p:cNvPr id="12" name="直接连接符 22">
              <a:extLst>
                <a:ext uri="{FF2B5EF4-FFF2-40B4-BE49-F238E27FC236}">
                  <a16:creationId xmlns:a16="http://schemas.microsoft.com/office/drawing/2014/main" id="{81D191BE-2C28-532E-3567-A1730FFA3121}"/>
                </a:ext>
              </a:extLst>
            </p:cNvPr>
            <p:cNvCxnSpPr>
              <a:cxnSpLocks/>
            </p:cNvCxnSpPr>
            <p:nvPr/>
          </p:nvCxnSpPr>
          <p:spPr>
            <a:xfrm>
              <a:off x="3981783" y="3370166"/>
              <a:ext cx="816568" cy="31182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24">
              <a:extLst>
                <a:ext uri="{FF2B5EF4-FFF2-40B4-BE49-F238E27FC236}">
                  <a16:creationId xmlns:a16="http://schemas.microsoft.com/office/drawing/2014/main" id="{7E4B37FB-9430-5BF8-B7C4-450E49D67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7296" y="3829432"/>
              <a:ext cx="839369" cy="16313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D610A4A-0065-8F7A-719C-FB2BAF101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6127825" y="3448832"/>
              <a:ext cx="603775" cy="603775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C09084D-F4C9-DB34-451F-56B7C3C2AF8E}"/>
                </a:ext>
              </a:extLst>
            </p:cNvPr>
            <p:cNvSpPr txBox="1"/>
            <p:nvPr/>
          </p:nvSpPr>
          <p:spPr>
            <a:xfrm>
              <a:off x="983184" y="4299235"/>
              <a:ext cx="2151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Particles of </a:t>
              </a:r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NeRF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/Mesh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连接符 39">
              <a:extLst>
                <a:ext uri="{FF2B5EF4-FFF2-40B4-BE49-F238E27FC236}">
                  <a16:creationId xmlns:a16="http://schemas.microsoft.com/office/drawing/2014/main" id="{B7A77459-E03D-80F5-5887-E75D4A19A0AA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>
              <a:off x="7167077" y="2835635"/>
              <a:ext cx="0" cy="925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A73B913-C841-C801-025F-F8CC1EB0E655}"/>
                </a:ext>
              </a:extLst>
            </p:cNvPr>
            <p:cNvSpPr txBox="1"/>
            <p:nvPr/>
          </p:nvSpPr>
          <p:spPr>
            <a:xfrm>
              <a:off x="5162140" y="3742974"/>
              <a:ext cx="1004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Render 2D Image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Google Shape;448;p18">
              <a:extLst>
                <a:ext uri="{FF2B5EF4-FFF2-40B4-BE49-F238E27FC236}">
                  <a16:creationId xmlns:a16="http://schemas.microsoft.com/office/drawing/2014/main" id="{B7879F69-E120-923A-9519-8D4B16F15239}"/>
                </a:ext>
              </a:extLst>
            </p:cNvPr>
            <p:cNvSpPr/>
            <p:nvPr/>
          </p:nvSpPr>
          <p:spPr>
            <a:xfrm rot="5400000">
              <a:off x="7542467" y="2591951"/>
              <a:ext cx="698044" cy="453486"/>
            </a:xfrm>
            <a:prstGeom prst="trapezoid">
              <a:avLst>
                <a:gd name="adj" fmla="val 26475"/>
              </a:avLst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799" dirty="0"/>
            </a:p>
          </p:txBody>
        </p:sp>
        <p:sp>
          <p:nvSpPr>
            <p:cNvPr id="19" name="Google Shape;448;p18">
              <a:extLst>
                <a:ext uri="{FF2B5EF4-FFF2-40B4-BE49-F238E27FC236}">
                  <a16:creationId xmlns:a16="http://schemas.microsoft.com/office/drawing/2014/main" id="{38F45D81-EDF0-0B97-7AFA-449F5383EC75}"/>
                </a:ext>
              </a:extLst>
            </p:cNvPr>
            <p:cNvSpPr/>
            <p:nvPr/>
          </p:nvSpPr>
          <p:spPr>
            <a:xfrm rot="5400000" flipH="1" flipV="1">
              <a:off x="7986367" y="2601537"/>
              <a:ext cx="698044" cy="434311"/>
            </a:xfrm>
            <a:prstGeom prst="trapezoid">
              <a:avLst>
                <a:gd name="adj" fmla="val 26475"/>
              </a:avLst>
            </a:prstGeom>
            <a:solidFill>
              <a:schemeClr val="lt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799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88EAE81-0307-AE0E-007D-B77E3E08EDC0}"/>
                </a:ext>
              </a:extLst>
            </p:cNvPr>
            <p:cNvSpPr txBox="1"/>
            <p:nvPr/>
          </p:nvSpPr>
          <p:spPr>
            <a:xfrm>
              <a:off x="7588000" y="2605616"/>
              <a:ext cx="1050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 to Image</a:t>
              </a:r>
            </a:p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Diffusion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1" name="图形 20" descr="锁定">
              <a:extLst>
                <a:ext uri="{FF2B5EF4-FFF2-40B4-BE49-F238E27FC236}">
                  <a16:creationId xmlns:a16="http://schemas.microsoft.com/office/drawing/2014/main" id="{911D8F3A-3D76-86B0-E8F3-79FB87EEF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69431" y="2936232"/>
              <a:ext cx="182782" cy="182782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64111FF-9811-96C3-8703-336836E9741C}"/>
                </a:ext>
              </a:extLst>
            </p:cNvPr>
            <p:cNvSpPr txBox="1"/>
            <p:nvPr/>
          </p:nvSpPr>
          <p:spPr>
            <a:xfrm>
              <a:off x="7598397" y="3601022"/>
              <a:ext cx="10122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LoRA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图形 22" descr="解除锁定">
              <a:extLst>
                <a:ext uri="{FF2B5EF4-FFF2-40B4-BE49-F238E27FC236}">
                  <a16:creationId xmlns:a16="http://schemas.microsoft.com/office/drawing/2014/main" id="{88C59FD6-8997-6D9C-2531-9FA775F10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62579" y="3855158"/>
              <a:ext cx="182782" cy="182782"/>
            </a:xfrm>
            <a:prstGeom prst="rect">
              <a:avLst/>
            </a:prstGeom>
          </p:spPr>
        </p:pic>
        <p:cxnSp>
          <p:nvCxnSpPr>
            <p:cNvPr id="24" name="连接符: 肘形 78">
              <a:extLst>
                <a:ext uri="{FF2B5EF4-FFF2-40B4-BE49-F238E27FC236}">
                  <a16:creationId xmlns:a16="http://schemas.microsoft.com/office/drawing/2014/main" id="{7E46AB56-09FF-6F81-2316-A62387106CA9}"/>
                </a:ext>
              </a:extLst>
            </p:cNvPr>
            <p:cNvCxnSpPr>
              <a:cxnSpLocks/>
            </p:cNvCxnSpPr>
            <p:nvPr/>
          </p:nvCxnSpPr>
          <p:spPr>
            <a:xfrm>
              <a:off x="8631573" y="2812513"/>
              <a:ext cx="753334" cy="4500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肘形 79">
              <a:extLst>
                <a:ext uri="{FF2B5EF4-FFF2-40B4-BE49-F238E27FC236}">
                  <a16:creationId xmlns:a16="http://schemas.microsoft.com/office/drawing/2014/main" id="{C48FBE11-760F-1390-9646-77E099EA17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0600" y="3264688"/>
              <a:ext cx="777422" cy="473578"/>
            </a:xfrm>
            <a:prstGeom prst="bentConnector3">
              <a:avLst>
                <a:gd name="adj1" fmla="val 5093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81">
              <a:extLst>
                <a:ext uri="{FF2B5EF4-FFF2-40B4-BE49-F238E27FC236}">
                  <a16:creationId xmlns:a16="http://schemas.microsoft.com/office/drawing/2014/main" id="{B263545E-F903-2468-46BD-AA9B73C1C042}"/>
                </a:ext>
              </a:extLst>
            </p:cNvPr>
            <p:cNvCxnSpPr>
              <a:cxnSpLocks/>
            </p:cNvCxnSpPr>
            <p:nvPr/>
          </p:nvCxnSpPr>
          <p:spPr>
            <a:xfrm>
              <a:off x="8075458" y="4043236"/>
              <a:ext cx="0" cy="2744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连接符: 肘形 91">
              <a:extLst>
                <a:ext uri="{FF2B5EF4-FFF2-40B4-BE49-F238E27FC236}">
                  <a16:creationId xmlns:a16="http://schemas.microsoft.com/office/drawing/2014/main" id="{2BDD6051-F5D6-F7F5-BA74-C81F955F6D9E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rot="16200000" flipH="1" flipV="1">
              <a:off x="6602823" y="-6962"/>
              <a:ext cx="250917" cy="6347754"/>
            </a:xfrm>
            <a:prstGeom prst="bentConnector3">
              <a:avLst>
                <a:gd name="adj1" fmla="val -288060"/>
              </a:avLst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5431616-CA62-5369-959E-A7BB5C9E580A}"/>
                </a:ext>
              </a:extLst>
            </p:cNvPr>
            <p:cNvSpPr txBox="1"/>
            <p:nvPr/>
          </p:nvSpPr>
          <p:spPr>
            <a:xfrm>
              <a:off x="3134982" y="2344875"/>
              <a:ext cx="2151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Propagation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箭头连接符 103">
              <a:extLst>
                <a:ext uri="{FF2B5EF4-FFF2-40B4-BE49-F238E27FC236}">
                  <a16:creationId xmlns:a16="http://schemas.microsoft.com/office/drawing/2014/main" id="{774F427F-AFB6-6CB2-283F-2995E3CD4A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6650" y="4029906"/>
              <a:ext cx="0" cy="28779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E3FE688-B064-C1FE-BE33-557D43A82E42}"/>
                </a:ext>
              </a:extLst>
            </p:cNvPr>
            <p:cNvSpPr txBox="1"/>
            <p:nvPr/>
          </p:nvSpPr>
          <p:spPr>
            <a:xfrm>
              <a:off x="7749871" y="4029859"/>
              <a:ext cx="21517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Propagation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D454772-00ED-8761-14D3-D8CB9B71874E}"/>
                </a:ext>
              </a:extLst>
            </p:cNvPr>
            <p:cNvSpPr txBox="1"/>
            <p:nvPr/>
          </p:nvSpPr>
          <p:spPr>
            <a:xfrm>
              <a:off x="6636201" y="3760941"/>
              <a:ext cx="1061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Noise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Google Shape;576;p21">
              <a:extLst>
                <a:ext uri="{FF2B5EF4-FFF2-40B4-BE49-F238E27FC236}">
                  <a16:creationId xmlns:a16="http://schemas.microsoft.com/office/drawing/2014/main" id="{AC7468BA-5CE9-2536-C4A6-1D22ABB9F575}"/>
                </a:ext>
              </a:extLst>
            </p:cNvPr>
            <p:cNvSpPr/>
            <p:nvPr/>
          </p:nvSpPr>
          <p:spPr>
            <a:xfrm>
              <a:off x="5089094" y="2657413"/>
              <a:ext cx="1619658" cy="3564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8EDBA">
                    <a:alpha val="57647"/>
                  </a:srgbClr>
                </a:gs>
                <a:gs pos="100000">
                  <a:srgbClr val="FE9696">
                    <a:alpha val="73725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zh-CN" sz="1200" dirty="0">
                  <a:latin typeface="Comic Sans MS" panose="030F0702030302020204" pitchFamily="66" charset="0"/>
                  <a:cs typeface="Times New Roman" panose="02020603050405020304" pitchFamily="18" charset="0"/>
                </a:rPr>
                <a:t>A highly detailed sand castle.</a:t>
              </a:r>
              <a:endParaRPr lang="zh-CN" altLang="en-US" sz="1200" dirty="0">
                <a:latin typeface="Comic Sans MS" panose="030F0702030302020204" pitchFamily="66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43509D8-9113-A9A7-F482-0A4826A0FB61}"/>
                </a:ext>
              </a:extLst>
            </p:cNvPr>
            <p:cNvSpPr/>
            <p:nvPr/>
          </p:nvSpPr>
          <p:spPr>
            <a:xfrm>
              <a:off x="9555096" y="3681988"/>
              <a:ext cx="65666" cy="89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0A980DC-8383-8569-9EF3-8D06A39EF60C}"/>
                </a:ext>
              </a:extLst>
            </p:cNvPr>
            <p:cNvSpPr/>
            <p:nvPr/>
          </p:nvSpPr>
          <p:spPr>
            <a:xfrm>
              <a:off x="10416293" y="3387400"/>
              <a:ext cx="45719" cy="803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箭头连接符 64">
              <a:extLst>
                <a:ext uri="{FF2B5EF4-FFF2-40B4-BE49-F238E27FC236}">
                  <a16:creationId xmlns:a16="http://schemas.microsoft.com/office/drawing/2014/main" id="{CC3B3A71-D310-C9ED-EC9E-7E3581EC8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1656" y="3113905"/>
              <a:ext cx="1019" cy="331161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F9D5AA0-3AE4-9859-60DD-364CC5560054}"/>
                </a:ext>
              </a:extLst>
            </p:cNvPr>
            <p:cNvSpPr txBox="1"/>
            <p:nvPr/>
          </p:nvSpPr>
          <p:spPr>
            <a:xfrm>
              <a:off x="7236825" y="3123423"/>
              <a:ext cx="712296" cy="219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 Finetune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接箭头连接符 86">
              <a:extLst>
                <a:ext uri="{FF2B5EF4-FFF2-40B4-BE49-F238E27FC236}">
                  <a16:creationId xmlns:a16="http://schemas.microsoft.com/office/drawing/2014/main" id="{002B64FF-CE7F-23B8-A96C-5E8321131C7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6747126" y="2835635"/>
              <a:ext cx="840872" cy="8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87">
              <a:extLst>
                <a:ext uri="{FF2B5EF4-FFF2-40B4-BE49-F238E27FC236}">
                  <a16:creationId xmlns:a16="http://schemas.microsoft.com/office/drawing/2014/main" id="{3D800793-4F69-2D5A-BD19-7527D9BB0D31}"/>
                </a:ext>
              </a:extLst>
            </p:cNvPr>
            <p:cNvCxnSpPr>
              <a:cxnSpLocks/>
            </p:cNvCxnSpPr>
            <p:nvPr/>
          </p:nvCxnSpPr>
          <p:spPr>
            <a:xfrm>
              <a:off x="6747126" y="3750720"/>
              <a:ext cx="840872" cy="40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112">
              <a:extLst>
                <a:ext uri="{FF2B5EF4-FFF2-40B4-BE49-F238E27FC236}">
                  <a16:creationId xmlns:a16="http://schemas.microsoft.com/office/drawing/2014/main" id="{D141DBDB-2F81-F330-7A0B-ED8636343DE0}"/>
                </a:ext>
              </a:extLst>
            </p:cNvPr>
            <p:cNvCxnSpPr>
              <a:cxnSpLocks/>
            </p:cNvCxnSpPr>
            <p:nvPr/>
          </p:nvCxnSpPr>
          <p:spPr>
            <a:xfrm>
              <a:off x="5265193" y="3747655"/>
              <a:ext cx="839784" cy="6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7A9DD246-6766-9AD3-B637-2B35C96A9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750" r="51209"/>
            <a:stretch/>
          </p:blipFill>
          <p:spPr>
            <a:xfrm>
              <a:off x="9396056" y="3041459"/>
              <a:ext cx="1012205" cy="225107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0FA643B9-713D-8407-5C25-ECCB75A98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02" t="-2505" r="246" b="-1246"/>
            <a:stretch/>
          </p:blipFill>
          <p:spPr>
            <a:xfrm>
              <a:off x="9379108" y="3260516"/>
              <a:ext cx="1071549" cy="225107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26CC232E-3660-2020-6B0B-07F5C1EA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0280" y="4353721"/>
              <a:ext cx="2012704" cy="305567"/>
            </a:xfrm>
            <a:prstGeom prst="rect">
              <a:avLst/>
            </a:prstGeom>
          </p:spPr>
        </p:pic>
        <p:cxnSp>
          <p:nvCxnSpPr>
            <p:cNvPr id="44" name="直接箭头连接符 167">
              <a:extLst>
                <a:ext uri="{FF2B5EF4-FFF2-40B4-BE49-F238E27FC236}">
                  <a16:creationId xmlns:a16="http://schemas.microsoft.com/office/drawing/2014/main" id="{E7EDEBD1-F19A-884D-B9CE-46B4A7AAA6C9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16200000" flipH="1">
              <a:off x="6578201" y="3904118"/>
              <a:ext cx="403593" cy="70056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130BE6F-B70E-9653-323B-A0567A0885D0}"/>
                </a:ext>
              </a:extLst>
            </p:cNvPr>
            <p:cNvSpPr txBox="1"/>
            <p:nvPr/>
          </p:nvSpPr>
          <p:spPr>
            <a:xfrm>
              <a:off x="6166216" y="4456199"/>
              <a:ext cx="1061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Noise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A8E3117-5D5E-A134-1F43-C5E39A62A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40" y="3027768"/>
              <a:ext cx="575516" cy="637200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4544B978-CF8E-38E3-C25A-6329AA8CE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488" y="3024676"/>
              <a:ext cx="575516" cy="637200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3B22271-EBA3-D1AA-0133-20AFF3F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528" y="3669658"/>
              <a:ext cx="575516" cy="637200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B295CFE3-D4DD-70C0-3EB6-AB3F1F363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94" y="3668531"/>
              <a:ext cx="576534" cy="638327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7860EF2E-25E8-1511-ACC2-9499B3091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450" y="3346040"/>
              <a:ext cx="575516" cy="637200"/>
            </a:xfrm>
            <a:prstGeom prst="rect">
              <a:avLst/>
            </a:prstGeom>
          </p:spPr>
        </p:pic>
      </p:grpSp>
      <p:pic>
        <p:nvPicPr>
          <p:cNvPr id="51" name="图片 50">
            <a:extLst>
              <a:ext uri="{FF2B5EF4-FFF2-40B4-BE49-F238E27FC236}">
                <a16:creationId xmlns:a16="http://schemas.microsoft.com/office/drawing/2014/main" id="{19B97863-F220-95D6-22DC-F663EF37E9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60153" y="4865486"/>
            <a:ext cx="5690788" cy="63776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9C2B9F3F-B9A2-AC73-8226-0676673C2A4C}"/>
              </a:ext>
            </a:extLst>
          </p:cNvPr>
          <p:cNvSpPr txBox="1"/>
          <p:nvPr/>
        </p:nvSpPr>
        <p:spPr>
          <a:xfrm>
            <a:off x="963768" y="4982597"/>
            <a:ext cx="3934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Finetune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LoRA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rendered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images: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 </a:t>
            </a:r>
            <a:r>
              <a:rPr kumimoji="1" lang="en-US" altLang="zh-CN" dirty="0"/>
              <a:t>Update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objects</a:t>
            </a:r>
            <a:r>
              <a:rPr kumimoji="1" lang="zh-CN" altLang="en-US" dirty="0"/>
              <a:t> </a:t>
            </a:r>
            <a:r>
              <a:rPr kumimoji="1" lang="en-US" altLang="zh-CN" dirty="0"/>
              <a:t>by:</a:t>
            </a:r>
            <a:endParaRPr kumimoji="1"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A300A42-C27D-5544-9D57-3A6C5D4C536A}"/>
              </a:ext>
            </a:extLst>
          </p:cNvPr>
          <p:cNvGrpSpPr/>
          <p:nvPr/>
        </p:nvGrpSpPr>
        <p:grpSpPr>
          <a:xfrm>
            <a:off x="71120" y="4602480"/>
            <a:ext cx="12039600" cy="60960"/>
            <a:chOff x="71120" y="3759200"/>
            <a:chExt cx="12039600" cy="60960"/>
          </a:xfrm>
        </p:grpSpPr>
        <p:cxnSp>
          <p:nvCxnSpPr>
            <p:cNvPr id="55" name="直线连接符 54">
              <a:extLst>
                <a:ext uri="{FF2B5EF4-FFF2-40B4-BE49-F238E27FC236}">
                  <a16:creationId xmlns:a16="http://schemas.microsoft.com/office/drawing/2014/main" id="{59DE02D9-2D36-8A32-79BE-D23B462202D2}"/>
                </a:ext>
              </a:extLst>
            </p:cNvPr>
            <p:cNvCxnSpPr/>
            <p:nvPr/>
          </p:nvCxnSpPr>
          <p:spPr>
            <a:xfrm>
              <a:off x="71120" y="3820160"/>
              <a:ext cx="1203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>
              <a:extLst>
                <a:ext uri="{FF2B5EF4-FFF2-40B4-BE49-F238E27FC236}">
                  <a16:creationId xmlns:a16="http://schemas.microsoft.com/office/drawing/2014/main" id="{E5671A5C-DEA5-EF06-D232-F03533999650}"/>
                </a:ext>
              </a:extLst>
            </p:cNvPr>
            <p:cNvCxnSpPr/>
            <p:nvPr/>
          </p:nvCxnSpPr>
          <p:spPr>
            <a:xfrm>
              <a:off x="71120" y="3759200"/>
              <a:ext cx="1203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C14A5E50-248C-9D3D-2763-16AD084AFA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822" y="5743840"/>
            <a:ext cx="6112036" cy="6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22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342</Words>
  <Application>Microsoft Office PowerPoint</Application>
  <PresentationFormat>宽屏</PresentationFormat>
  <Paragraphs>68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Comic Sans MS</vt:lpstr>
      <vt:lpstr>Times New Roman</vt:lpstr>
      <vt:lpstr>Office 主题​​</vt:lpstr>
      <vt:lpstr>ProlificDreamer</vt:lpstr>
      <vt:lpstr>Introduction</vt:lpstr>
      <vt:lpstr>Score Distillation Sampling</vt:lpstr>
      <vt:lpstr>Score Distillation Sampling</vt:lpstr>
      <vt:lpstr>Score Distillation Sampling</vt:lpstr>
      <vt:lpstr>Motivation</vt:lpstr>
      <vt:lpstr>Variational Score Distillation</vt:lpstr>
      <vt:lpstr>Variational Score Distillation</vt:lpstr>
      <vt:lpstr>Variational Score Distillation</vt:lpstr>
      <vt:lpstr>Comparison with baselines</vt:lpstr>
      <vt:lpstr>Some Discussions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</dc:title>
  <dc:creator>Cheng Zhao</dc:creator>
  <cp:lastModifiedBy>Cheng Zhao</cp:lastModifiedBy>
  <cp:revision>72</cp:revision>
  <dcterms:created xsi:type="dcterms:W3CDTF">2023-11-05T08:55:17Z</dcterms:created>
  <dcterms:modified xsi:type="dcterms:W3CDTF">2024-01-09T08:52:48Z</dcterms:modified>
</cp:coreProperties>
</file>